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s>
</file>

<file path=ppt/media/>
</file>

<file path=ppt/media/image-1-1.png>
</file>

<file path=ppt/media/image-1-2.png>
</file>

<file path=ppt/media/image-2-1.png>
</file>

<file path=ppt/media/image-2-2.png>
</file>

<file path=ppt/media/image-3-1.png>
</file>

<file path=ppt/media/image-3-2.png>
</file>

<file path=ppt/media/image-4-1.png>
</file>

<file path=ppt/media/image-5-1.png>
</file>

<file path=ppt/media/image-5-2.png>
</file>

<file path=ppt/media/image-6-1.png>
</file>

<file path=ppt/media/image-6-2.png>
</file>

<file path=ppt/media/image-7-1.png>
</file>

<file path=ppt/media/image-7-2.png>
</file>

<file path=ppt/media/image-8-1.png>
</file>

<file path=ppt/media/image-8-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4" Type="http://schemas.openxmlformats.org/officeDocument/2006/relationships/slideLayout" Target="../slideLayouts/slideLayout1.xml"/><Relationship Id="rId5"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4" Type="http://schemas.openxmlformats.org/officeDocument/2006/relationships/slideLayout" Target="../slideLayouts/slideLayout1.xml"/><Relationship Id="rId5"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4" Type="http://schemas.openxmlformats.org/officeDocument/2006/relationships/slideLayout" Target="../slideLayouts/slideLayout1.xml"/><Relationship Id="rId5"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2" Type="http://schemas.openxmlformats.org/officeDocument/2006/relationships/hyperlink" Target="https://gamma.app" TargetMode="External"/><Relationship Id="rId1" Type="http://schemas.openxmlformats.org/officeDocument/2006/relationships/image" Target="../media/image-4-1.png"/><Relationship Id="rId3" Type="http://schemas.openxmlformats.org/officeDocument/2006/relationships/slideLayout" Target="../slideLayouts/slideLayout1.xm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4" Type="http://schemas.openxmlformats.org/officeDocument/2006/relationships/slideLayout" Target="../slideLayouts/slideLayout1.xml"/><Relationship Id="rId5"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4" Type="http://schemas.openxmlformats.org/officeDocument/2006/relationships/slideLayout" Target="../slideLayouts/slideLayout1.xml"/><Relationship Id="rId5"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4" Type="http://schemas.openxmlformats.org/officeDocument/2006/relationships/slideLayout" Target="../slideLayouts/slideLayout1.xml"/><Relationship Id="rId5"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8-1.png"/><Relationship Id="rId2" Type="http://schemas.openxmlformats.org/officeDocument/2006/relationships/image" Target="../media/image-8-2.png"/><Relationship Id="rId4" Type="http://schemas.openxmlformats.org/officeDocument/2006/relationships/slideLayout" Target="../slideLayouts/slideLayout1.xml"/><Relationship Id="rId5"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9D9D9"/>
          </a:solidFill>
          <a:ln/>
        </p:spPr>
      </p:sp>
      <p:sp>
        <p:nvSpPr>
          <p:cNvPr id="3" name="Shape 1"/>
          <p:cNvSpPr/>
          <p:nvPr/>
        </p:nvSpPr>
        <p:spPr>
          <a:xfrm>
            <a:off x="0" y="0"/>
            <a:ext cx="14630400" cy="8229600"/>
          </a:xfrm>
          <a:prstGeom prst="rect">
            <a:avLst/>
          </a:prstGeom>
          <a:solidFill>
            <a:srgbClr val="F7F7F7"/>
          </a:solidFill>
          <a:ln/>
        </p:spPr>
      </p:sp>
      <p:pic>
        <p:nvPicPr>
          <p:cNvPr id="4"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5" name="Text 2"/>
          <p:cNvSpPr/>
          <p:nvPr/>
        </p:nvSpPr>
        <p:spPr>
          <a:xfrm>
            <a:off x="6350437" y="2485430"/>
            <a:ext cx="7415927" cy="1703308"/>
          </a:xfrm>
          <a:prstGeom prst="rect">
            <a:avLst/>
          </a:prstGeom>
          <a:noFill/>
          <a:ln/>
        </p:spPr>
        <p:txBody>
          <a:bodyPr wrap="square" rtlCol="0" anchor="t"/>
          <a:lstStyle/>
          <a:p>
            <a:pPr indent="0" marL="0">
              <a:lnSpc>
                <a:spcPts val="6707"/>
              </a:lnSpc>
              <a:buNone/>
            </a:pPr>
            <a:r>
              <a:rPr lang="en-US" sz="5365" dirty="0">
                <a:solidFill>
                  <a:srgbClr val="383838"/>
                </a:solidFill>
                <a:latin typeface="Patrick Hand" pitchFamily="34" charset="0"/>
                <a:ea typeface="Patrick Hand" pitchFamily="34" charset="-122"/>
                <a:cs typeface="Patrick Hand" pitchFamily="34" charset="-120"/>
              </a:rPr>
              <a:t>Recipe Sharing Platform: Connecting Food Lovers</a:t>
            </a:r>
            <a:endParaRPr lang="en-US" sz="5365" dirty="0"/>
          </a:p>
        </p:txBody>
      </p:sp>
      <p:sp>
        <p:nvSpPr>
          <p:cNvPr id="6" name="Text 3"/>
          <p:cNvSpPr/>
          <p:nvPr/>
        </p:nvSpPr>
        <p:spPr>
          <a:xfrm>
            <a:off x="6350437" y="4559022"/>
            <a:ext cx="7415927" cy="1185148"/>
          </a:xfrm>
          <a:prstGeom prst="rect">
            <a:avLst/>
          </a:prstGeom>
          <a:noFill/>
          <a:ln/>
        </p:spPr>
        <p:txBody>
          <a:bodyPr wrap="square" rtlCol="0" anchor="t"/>
          <a:lstStyle/>
          <a:p>
            <a:pPr indent="0" marL="0">
              <a:lnSpc>
                <a:spcPts val="3110"/>
              </a:lnSpc>
              <a:buNone/>
            </a:pPr>
            <a:r>
              <a:rPr lang="en-US" sz="1944" dirty="0">
                <a:solidFill>
                  <a:srgbClr val="383838"/>
                </a:solidFill>
                <a:latin typeface="Patrick Hand" pitchFamily="34" charset="0"/>
                <a:ea typeface="Patrick Hand" pitchFamily="34" charset="-122"/>
                <a:cs typeface="Patrick Hand" pitchFamily="34" charset="-120"/>
              </a:rPr>
              <a:t>Welcome! This presentation delves into the development of our recipe sharing platform, a project fueled by a passion for connecting food lovers and fostering a community centered around culinary creativity.</a:t>
            </a:r>
            <a:endParaRPr lang="en-US" sz="1944" dirty="0"/>
          </a:p>
        </p:txBody>
      </p:sp>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9D9D9"/>
          </a:solidFill>
          <a:ln/>
        </p:spPr>
      </p:sp>
      <p:sp>
        <p:nvSpPr>
          <p:cNvPr id="3" name="Shape 1"/>
          <p:cNvSpPr/>
          <p:nvPr/>
        </p:nvSpPr>
        <p:spPr>
          <a:xfrm>
            <a:off x="0" y="0"/>
            <a:ext cx="14630400" cy="8229600"/>
          </a:xfrm>
          <a:prstGeom prst="rect">
            <a:avLst/>
          </a:prstGeom>
          <a:solidFill>
            <a:srgbClr val="F7F7F7"/>
          </a:solidFill>
          <a:ln/>
        </p:spPr>
      </p:sp>
      <p:pic>
        <p:nvPicPr>
          <p:cNvPr id="4"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5" name="Text 2"/>
          <p:cNvSpPr/>
          <p:nvPr/>
        </p:nvSpPr>
        <p:spPr>
          <a:xfrm>
            <a:off x="6350437" y="2899291"/>
            <a:ext cx="5749290" cy="617101"/>
          </a:xfrm>
          <a:prstGeom prst="rect">
            <a:avLst/>
          </a:prstGeom>
          <a:noFill/>
          <a:ln/>
        </p:spPr>
        <p:txBody>
          <a:bodyPr wrap="none" rtlCol="0" anchor="t"/>
          <a:lstStyle/>
          <a:p>
            <a:pPr indent="0" marL="0">
              <a:lnSpc>
                <a:spcPts val="4860"/>
              </a:lnSpc>
              <a:buNone/>
            </a:pPr>
            <a:r>
              <a:rPr lang="en-US" sz="3888" dirty="0">
                <a:solidFill>
                  <a:srgbClr val="383838"/>
                </a:solidFill>
                <a:latin typeface="Patrick Hand" pitchFamily="34" charset="0"/>
                <a:ea typeface="Patrick Hand" pitchFamily="34" charset="-122"/>
                <a:cs typeface="Patrick Hand" pitchFamily="34" charset="-120"/>
              </a:rPr>
              <a:t>Our Team: A Culinary Collective</a:t>
            </a:r>
            <a:endParaRPr lang="en-US" sz="3888" dirty="0"/>
          </a:p>
        </p:txBody>
      </p:sp>
      <p:sp>
        <p:nvSpPr>
          <p:cNvPr id="6" name="Shape 3"/>
          <p:cNvSpPr/>
          <p:nvPr/>
        </p:nvSpPr>
        <p:spPr>
          <a:xfrm>
            <a:off x="6350437" y="3886676"/>
            <a:ext cx="7415927" cy="1443514"/>
          </a:xfrm>
          <a:prstGeom prst="roundRect">
            <a:avLst>
              <a:gd name="adj" fmla="val 7183"/>
            </a:avLst>
          </a:prstGeom>
          <a:noFill/>
          <a:ln w="15240">
            <a:solidFill>
              <a:srgbClr val="000000">
                <a:alpha val="8000"/>
              </a:srgbClr>
            </a:solidFill>
            <a:prstDash val="solid"/>
          </a:ln>
        </p:spPr>
      </p:sp>
      <p:sp>
        <p:nvSpPr>
          <p:cNvPr id="7" name="Shape 4"/>
          <p:cNvSpPr/>
          <p:nvPr/>
        </p:nvSpPr>
        <p:spPr>
          <a:xfrm>
            <a:off x="6365677" y="3901916"/>
            <a:ext cx="7385447" cy="706517"/>
          </a:xfrm>
          <a:prstGeom prst="rect">
            <a:avLst/>
          </a:prstGeom>
          <a:solidFill>
            <a:srgbClr val="FFFFFF">
              <a:alpha val="4000"/>
            </a:srgbClr>
          </a:solidFill>
          <a:ln/>
        </p:spPr>
      </p:sp>
      <p:sp>
        <p:nvSpPr>
          <p:cNvPr id="8" name="Text 5"/>
          <p:cNvSpPr/>
          <p:nvPr/>
        </p:nvSpPr>
        <p:spPr>
          <a:xfrm>
            <a:off x="6612493" y="4057650"/>
            <a:ext cx="3195280" cy="395049"/>
          </a:xfrm>
          <a:prstGeom prst="rect">
            <a:avLst/>
          </a:prstGeom>
          <a:noFill/>
          <a:ln/>
        </p:spPr>
        <p:txBody>
          <a:bodyPr wrap="none" rtlCol="0" anchor="t"/>
          <a:lstStyle/>
          <a:p>
            <a:pPr indent="0" marL="0">
              <a:lnSpc>
                <a:spcPts val="3110"/>
              </a:lnSpc>
              <a:buNone/>
            </a:pPr>
            <a:r>
              <a:rPr lang="en-US" sz="1944" dirty="0">
                <a:solidFill>
                  <a:srgbClr val="383838"/>
                </a:solidFill>
                <a:latin typeface="Patrick Hand" pitchFamily="34" charset="0"/>
                <a:ea typeface="Patrick Hand" pitchFamily="34" charset="-122"/>
                <a:cs typeface="Patrick Hand" pitchFamily="34" charset="-120"/>
              </a:rPr>
              <a:t>Name</a:t>
            </a:r>
            <a:endParaRPr lang="en-US" sz="1944" dirty="0"/>
          </a:p>
        </p:txBody>
      </p:sp>
      <p:sp>
        <p:nvSpPr>
          <p:cNvPr id="9" name="Text 6"/>
          <p:cNvSpPr/>
          <p:nvPr/>
        </p:nvSpPr>
        <p:spPr>
          <a:xfrm>
            <a:off x="10309027" y="4057650"/>
            <a:ext cx="3195280" cy="395049"/>
          </a:xfrm>
          <a:prstGeom prst="rect">
            <a:avLst/>
          </a:prstGeom>
          <a:noFill/>
          <a:ln/>
        </p:spPr>
        <p:txBody>
          <a:bodyPr wrap="none" rtlCol="0" anchor="t"/>
          <a:lstStyle/>
          <a:p>
            <a:pPr indent="0" marL="0">
              <a:lnSpc>
                <a:spcPts val="3110"/>
              </a:lnSpc>
              <a:buNone/>
            </a:pPr>
            <a:r>
              <a:rPr lang="en-US" sz="1944" dirty="0">
                <a:solidFill>
                  <a:srgbClr val="383838"/>
                </a:solidFill>
                <a:latin typeface="Patrick Hand" pitchFamily="34" charset="0"/>
                <a:ea typeface="Patrick Hand" pitchFamily="34" charset="-122"/>
                <a:cs typeface="Patrick Hand" pitchFamily="34" charset="-120"/>
              </a:rPr>
              <a:t>Role</a:t>
            </a:r>
            <a:endParaRPr lang="en-US" sz="1944" dirty="0"/>
          </a:p>
        </p:txBody>
      </p:sp>
      <p:sp>
        <p:nvSpPr>
          <p:cNvPr id="10" name="Shape 7"/>
          <p:cNvSpPr/>
          <p:nvPr/>
        </p:nvSpPr>
        <p:spPr>
          <a:xfrm>
            <a:off x="6365677" y="4608433"/>
            <a:ext cx="7385447" cy="706517"/>
          </a:xfrm>
          <a:prstGeom prst="rect">
            <a:avLst/>
          </a:prstGeom>
          <a:solidFill>
            <a:srgbClr val="000000">
              <a:alpha val="4000"/>
            </a:srgbClr>
          </a:solidFill>
          <a:ln/>
        </p:spPr>
      </p:sp>
      <p:sp>
        <p:nvSpPr>
          <p:cNvPr id="11" name="Text 8"/>
          <p:cNvSpPr/>
          <p:nvPr/>
        </p:nvSpPr>
        <p:spPr>
          <a:xfrm>
            <a:off x="6612493" y="4764167"/>
            <a:ext cx="3195280" cy="395049"/>
          </a:xfrm>
          <a:prstGeom prst="rect">
            <a:avLst/>
          </a:prstGeom>
          <a:noFill/>
          <a:ln/>
        </p:spPr>
        <p:txBody>
          <a:bodyPr wrap="none" rtlCol="0" anchor="t"/>
          <a:lstStyle/>
          <a:p>
            <a:pPr indent="0" marL="0">
              <a:lnSpc>
                <a:spcPts val="3110"/>
              </a:lnSpc>
              <a:buNone/>
            </a:pPr>
            <a:r>
              <a:rPr lang="en-US" sz="1944" dirty="0">
                <a:solidFill>
                  <a:srgbClr val="383838"/>
                </a:solidFill>
                <a:latin typeface="Patrick Hand" pitchFamily="34" charset="0"/>
                <a:ea typeface="Patrick Hand" pitchFamily="34" charset="-122"/>
                <a:cs typeface="Patrick Hand" pitchFamily="34" charset="-120"/>
              </a:rPr>
              <a:t>Mohamed Dawoud</a:t>
            </a:r>
            <a:endParaRPr lang="en-US" sz="1944" dirty="0"/>
          </a:p>
        </p:txBody>
      </p:sp>
      <p:sp>
        <p:nvSpPr>
          <p:cNvPr id="12" name="Text 9"/>
          <p:cNvSpPr/>
          <p:nvPr/>
        </p:nvSpPr>
        <p:spPr>
          <a:xfrm>
            <a:off x="10309027" y="4764167"/>
            <a:ext cx="3195280" cy="395049"/>
          </a:xfrm>
          <a:prstGeom prst="rect">
            <a:avLst/>
          </a:prstGeom>
          <a:noFill/>
          <a:ln/>
        </p:spPr>
        <p:txBody>
          <a:bodyPr wrap="none" rtlCol="0" anchor="t"/>
          <a:lstStyle/>
          <a:p>
            <a:pPr indent="0" marL="0">
              <a:lnSpc>
                <a:spcPts val="3110"/>
              </a:lnSpc>
              <a:buNone/>
            </a:pPr>
            <a:r>
              <a:rPr lang="en-US" sz="1944" dirty="0">
                <a:solidFill>
                  <a:srgbClr val="383838"/>
                </a:solidFill>
                <a:latin typeface="Patrick Hand" pitchFamily="34" charset="0"/>
                <a:ea typeface="Patrick Hand" pitchFamily="34" charset="-122"/>
                <a:cs typeface="Patrick Hand" pitchFamily="34" charset="-120"/>
              </a:rPr>
              <a:t>Full Stack Developer</a:t>
            </a:r>
            <a:endParaRPr lang="en-US" sz="1944" dirty="0"/>
          </a:p>
        </p:txBody>
      </p:sp>
      <p:pic>
        <p:nvPicPr>
          <p:cNvPr id="13"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9D9D9"/>
          </a:solidFill>
          <a:ln/>
        </p:spPr>
      </p:sp>
      <p:sp>
        <p:nvSpPr>
          <p:cNvPr id="3" name="Shape 1"/>
          <p:cNvSpPr/>
          <p:nvPr/>
        </p:nvSpPr>
        <p:spPr>
          <a:xfrm>
            <a:off x="0" y="0"/>
            <a:ext cx="14630400" cy="8229600"/>
          </a:xfrm>
          <a:prstGeom prst="rect">
            <a:avLst/>
          </a:prstGeom>
          <a:solidFill>
            <a:srgbClr val="F7F7F7"/>
          </a:solidFill>
          <a:ln/>
        </p:spPr>
      </p:sp>
      <p:pic>
        <p:nvPicPr>
          <p:cNvPr id="4"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5" name="Text 2"/>
          <p:cNvSpPr/>
          <p:nvPr/>
        </p:nvSpPr>
        <p:spPr>
          <a:xfrm>
            <a:off x="864037" y="2435900"/>
            <a:ext cx="5880140" cy="617101"/>
          </a:xfrm>
          <a:prstGeom prst="rect">
            <a:avLst/>
          </a:prstGeom>
          <a:noFill/>
          <a:ln/>
        </p:spPr>
        <p:txBody>
          <a:bodyPr wrap="none" rtlCol="0" anchor="t"/>
          <a:lstStyle/>
          <a:p>
            <a:pPr indent="0" marL="0">
              <a:lnSpc>
                <a:spcPts val="4860"/>
              </a:lnSpc>
              <a:buNone/>
            </a:pPr>
            <a:r>
              <a:rPr lang="en-US" sz="3888" dirty="0">
                <a:solidFill>
                  <a:srgbClr val="383838"/>
                </a:solidFill>
                <a:latin typeface="Patrick Hand" pitchFamily="34" charset="0"/>
                <a:ea typeface="Patrick Hand" pitchFamily="34" charset="-122"/>
                <a:cs typeface="Patrick Hand" pitchFamily="34" charset="-120"/>
              </a:rPr>
              <a:t>Inspiration: Sharing Culinary Joy</a:t>
            </a:r>
            <a:endParaRPr lang="en-US" sz="3888" dirty="0"/>
          </a:p>
        </p:txBody>
      </p:sp>
      <p:sp>
        <p:nvSpPr>
          <p:cNvPr id="6" name="Text 3"/>
          <p:cNvSpPr/>
          <p:nvPr/>
        </p:nvSpPr>
        <p:spPr>
          <a:xfrm>
            <a:off x="864037" y="3423285"/>
            <a:ext cx="7415927" cy="2370296"/>
          </a:xfrm>
          <a:prstGeom prst="rect">
            <a:avLst/>
          </a:prstGeom>
          <a:noFill/>
          <a:ln/>
        </p:spPr>
        <p:txBody>
          <a:bodyPr wrap="square" rtlCol="0" anchor="t"/>
          <a:lstStyle/>
          <a:p>
            <a:pPr indent="0" marL="0">
              <a:lnSpc>
                <a:spcPts val="3110"/>
              </a:lnSpc>
              <a:buNone/>
            </a:pPr>
            <a:r>
              <a:rPr lang="en-US" sz="1944" dirty="0">
                <a:solidFill>
                  <a:srgbClr val="383838"/>
                </a:solidFill>
                <a:latin typeface="Patrick Hand" pitchFamily="34" charset="0"/>
                <a:ea typeface="Patrick Hand" pitchFamily="34" charset="-122"/>
                <a:cs typeface="Patrick Hand" pitchFamily="34" charset="-120"/>
              </a:rPr>
              <a:t>The inspiration for this project stemmed from our shared love for food and a desire to create a platform where people could share their culinary creations and connect with fellow food enthusiasts. We envisioned a space where users could discover new recipes, be inspired by others' creations, and contribute their own culinary expertise. Our goal was to foster a sense of community and create a platform that celebrates the joy of cooking and sharing food.</a:t>
            </a:r>
            <a:endParaRPr lang="en-US" sz="1944" dirty="0"/>
          </a:p>
        </p:txBody>
      </p:sp>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9D9D9"/>
          </a:solidFill>
          <a:ln/>
        </p:spPr>
      </p:sp>
      <p:sp>
        <p:nvSpPr>
          <p:cNvPr id="3" name="Shape 1"/>
          <p:cNvSpPr/>
          <p:nvPr/>
        </p:nvSpPr>
        <p:spPr>
          <a:xfrm>
            <a:off x="0" y="0"/>
            <a:ext cx="14630400" cy="8229600"/>
          </a:xfrm>
          <a:prstGeom prst="rect">
            <a:avLst/>
          </a:prstGeom>
          <a:solidFill>
            <a:srgbClr val="F7F7F7"/>
          </a:solidFill>
          <a:ln/>
        </p:spPr>
      </p:sp>
      <p:sp>
        <p:nvSpPr>
          <p:cNvPr id="4" name="Text 2"/>
          <p:cNvSpPr/>
          <p:nvPr/>
        </p:nvSpPr>
        <p:spPr>
          <a:xfrm>
            <a:off x="1920716" y="1133594"/>
            <a:ext cx="8848130" cy="617101"/>
          </a:xfrm>
          <a:prstGeom prst="rect">
            <a:avLst/>
          </a:prstGeom>
          <a:noFill/>
          <a:ln/>
        </p:spPr>
        <p:txBody>
          <a:bodyPr wrap="none" rtlCol="0" anchor="t"/>
          <a:lstStyle/>
          <a:p>
            <a:pPr indent="0" marL="0">
              <a:lnSpc>
                <a:spcPts val="4860"/>
              </a:lnSpc>
              <a:buNone/>
            </a:pPr>
            <a:r>
              <a:rPr lang="en-US" sz="3888" dirty="0">
                <a:solidFill>
                  <a:srgbClr val="383838"/>
                </a:solidFill>
                <a:latin typeface="Patrick Hand" pitchFamily="34" charset="0"/>
                <a:ea typeface="Patrick Hand" pitchFamily="34" charset="-122"/>
                <a:cs typeface="Patrick Hand" pitchFamily="34" charset="-120"/>
              </a:rPr>
              <a:t>Technology &amp; Architecture: Building the Platform</a:t>
            </a:r>
            <a:endParaRPr lang="en-US" sz="3888" dirty="0"/>
          </a:p>
        </p:txBody>
      </p:sp>
      <p:sp>
        <p:nvSpPr>
          <p:cNvPr id="5" name="Text 3"/>
          <p:cNvSpPr/>
          <p:nvPr/>
        </p:nvSpPr>
        <p:spPr>
          <a:xfrm>
            <a:off x="1920716" y="2367796"/>
            <a:ext cx="2472690" cy="308610"/>
          </a:xfrm>
          <a:prstGeom prst="rect">
            <a:avLst/>
          </a:prstGeom>
          <a:noFill/>
          <a:ln/>
        </p:spPr>
        <p:txBody>
          <a:bodyPr wrap="none" rtlCol="0" anchor="t"/>
          <a:lstStyle/>
          <a:p>
            <a:pPr indent="0" marL="0">
              <a:lnSpc>
                <a:spcPts val="2430"/>
              </a:lnSpc>
              <a:buNone/>
            </a:pPr>
            <a:r>
              <a:rPr lang="en-US" sz="1944" dirty="0">
                <a:solidFill>
                  <a:srgbClr val="383838"/>
                </a:solidFill>
                <a:latin typeface="Patrick Hand" pitchFamily="34" charset="0"/>
                <a:ea typeface="Patrick Hand" pitchFamily="34" charset="-122"/>
                <a:cs typeface="Patrick Hand" pitchFamily="34" charset="-120"/>
              </a:rPr>
              <a:t>Front-End: User Experience</a:t>
            </a:r>
            <a:endParaRPr lang="en-US" sz="1944" dirty="0"/>
          </a:p>
        </p:txBody>
      </p:sp>
      <p:sp>
        <p:nvSpPr>
          <p:cNvPr id="6" name="Text 4"/>
          <p:cNvSpPr/>
          <p:nvPr/>
        </p:nvSpPr>
        <p:spPr>
          <a:xfrm>
            <a:off x="1920716" y="2923223"/>
            <a:ext cx="3194447" cy="3555444"/>
          </a:xfrm>
          <a:prstGeom prst="rect">
            <a:avLst/>
          </a:prstGeom>
          <a:noFill/>
          <a:ln/>
        </p:spPr>
        <p:txBody>
          <a:bodyPr wrap="square" rtlCol="0" anchor="t"/>
          <a:lstStyle/>
          <a:p>
            <a:pPr indent="0" marL="0">
              <a:lnSpc>
                <a:spcPts val="3110"/>
              </a:lnSpc>
              <a:buNone/>
            </a:pPr>
            <a:r>
              <a:rPr lang="en-US" sz="1944" dirty="0">
                <a:solidFill>
                  <a:srgbClr val="383838"/>
                </a:solidFill>
                <a:latin typeface="Patrick Hand" pitchFamily="34" charset="0"/>
                <a:ea typeface="Patrick Hand" pitchFamily="34" charset="-122"/>
                <a:cs typeface="Patrick Hand" pitchFamily="34" charset="-120"/>
              </a:rPr>
              <a:t>We built the front-end with HTML, CSS, and JavaScript, creating an intuitive and engaging interface for users to explore recipes, manage their profiles, and interact with the platform. We focused on user-friendliness, responsiveness, and a visually appealing design to enhance the user experience.</a:t>
            </a:r>
            <a:endParaRPr lang="en-US" sz="1944" dirty="0"/>
          </a:p>
        </p:txBody>
      </p:sp>
      <p:sp>
        <p:nvSpPr>
          <p:cNvPr id="7" name="Text 5"/>
          <p:cNvSpPr/>
          <p:nvPr/>
        </p:nvSpPr>
        <p:spPr>
          <a:xfrm>
            <a:off x="5725001" y="2367796"/>
            <a:ext cx="2970490" cy="308610"/>
          </a:xfrm>
          <a:prstGeom prst="rect">
            <a:avLst/>
          </a:prstGeom>
          <a:noFill/>
          <a:ln/>
        </p:spPr>
        <p:txBody>
          <a:bodyPr wrap="none" rtlCol="0" anchor="t"/>
          <a:lstStyle/>
          <a:p>
            <a:pPr indent="0" marL="0">
              <a:lnSpc>
                <a:spcPts val="2430"/>
              </a:lnSpc>
              <a:buNone/>
            </a:pPr>
            <a:r>
              <a:rPr lang="en-US" sz="1944" dirty="0">
                <a:solidFill>
                  <a:srgbClr val="383838"/>
                </a:solidFill>
                <a:latin typeface="Patrick Hand" pitchFamily="34" charset="0"/>
                <a:ea typeface="Patrick Hand" pitchFamily="34" charset="-122"/>
                <a:cs typeface="Patrick Hand" pitchFamily="34" charset="-120"/>
              </a:rPr>
              <a:t>Back-End: Powering the Platform</a:t>
            </a:r>
            <a:endParaRPr lang="en-US" sz="1944" dirty="0"/>
          </a:p>
        </p:txBody>
      </p:sp>
      <p:sp>
        <p:nvSpPr>
          <p:cNvPr id="8" name="Text 6"/>
          <p:cNvSpPr/>
          <p:nvPr/>
        </p:nvSpPr>
        <p:spPr>
          <a:xfrm>
            <a:off x="5725001" y="2923223"/>
            <a:ext cx="3194447" cy="3950494"/>
          </a:xfrm>
          <a:prstGeom prst="rect">
            <a:avLst/>
          </a:prstGeom>
          <a:noFill/>
          <a:ln/>
        </p:spPr>
        <p:txBody>
          <a:bodyPr wrap="square" rtlCol="0" anchor="t"/>
          <a:lstStyle/>
          <a:p>
            <a:pPr indent="0" marL="0">
              <a:lnSpc>
                <a:spcPts val="3110"/>
              </a:lnSpc>
              <a:buNone/>
            </a:pPr>
            <a:r>
              <a:rPr lang="en-US" sz="1944" dirty="0">
                <a:solidFill>
                  <a:srgbClr val="383838"/>
                </a:solidFill>
                <a:latin typeface="Patrick Hand" pitchFamily="34" charset="0"/>
                <a:ea typeface="Patrick Hand" pitchFamily="34" charset="-122"/>
                <a:cs typeface="Patrick Hand" pitchFamily="34" charset="-120"/>
              </a:rPr>
              <a:t>The back-end, powered by Node.js, handles server-side logic, user authentication, and API integration. We implemented robust security measures to protect user data and ensure a secure environment. The back-end also handles recipe data processing, search functionalities, and data storage in the MySQL database.</a:t>
            </a:r>
            <a:endParaRPr lang="en-US" sz="1944" dirty="0"/>
          </a:p>
        </p:txBody>
      </p:sp>
      <p:sp>
        <p:nvSpPr>
          <p:cNvPr id="9" name="Text 7"/>
          <p:cNvSpPr/>
          <p:nvPr/>
        </p:nvSpPr>
        <p:spPr>
          <a:xfrm>
            <a:off x="9529286" y="2367796"/>
            <a:ext cx="3194447" cy="617220"/>
          </a:xfrm>
          <a:prstGeom prst="rect">
            <a:avLst/>
          </a:prstGeom>
          <a:noFill/>
          <a:ln/>
        </p:spPr>
        <p:txBody>
          <a:bodyPr wrap="square" rtlCol="0" anchor="t"/>
          <a:lstStyle/>
          <a:p>
            <a:pPr indent="0" marL="0">
              <a:lnSpc>
                <a:spcPts val="2430"/>
              </a:lnSpc>
              <a:buNone/>
            </a:pPr>
            <a:r>
              <a:rPr lang="en-US" sz="1944" dirty="0">
                <a:solidFill>
                  <a:srgbClr val="383838"/>
                </a:solidFill>
                <a:latin typeface="Patrick Hand" pitchFamily="34" charset="0"/>
                <a:ea typeface="Patrick Hand" pitchFamily="34" charset="-122"/>
                <a:cs typeface="Patrick Hand" pitchFamily="34" charset="-120"/>
              </a:rPr>
              <a:t>Database: Storing the Culinary Heart</a:t>
            </a:r>
            <a:endParaRPr lang="en-US" sz="1944" dirty="0"/>
          </a:p>
        </p:txBody>
      </p:sp>
      <p:sp>
        <p:nvSpPr>
          <p:cNvPr id="10" name="Text 8"/>
          <p:cNvSpPr/>
          <p:nvPr/>
        </p:nvSpPr>
        <p:spPr>
          <a:xfrm>
            <a:off x="9529286" y="3231833"/>
            <a:ext cx="3194447" cy="3160395"/>
          </a:xfrm>
          <a:prstGeom prst="rect">
            <a:avLst/>
          </a:prstGeom>
          <a:noFill/>
          <a:ln/>
        </p:spPr>
        <p:txBody>
          <a:bodyPr wrap="square" rtlCol="0" anchor="t"/>
          <a:lstStyle/>
          <a:p>
            <a:pPr indent="0" marL="0">
              <a:lnSpc>
                <a:spcPts val="3110"/>
              </a:lnSpc>
              <a:buNone/>
            </a:pPr>
            <a:r>
              <a:rPr lang="en-US" sz="1944" dirty="0">
                <a:solidFill>
                  <a:srgbClr val="383838"/>
                </a:solidFill>
                <a:latin typeface="Patrick Hand" pitchFamily="34" charset="0"/>
                <a:ea typeface="Patrick Hand" pitchFamily="34" charset="-122"/>
                <a:cs typeface="Patrick Hand" pitchFamily="34" charset="-120"/>
              </a:rPr>
              <a:t>We chose MySQL as our database management system to store user information, recipe data, and other relevant entities. MySQL provides a reliable and efficient platform for managing large volumes of data, ensuring data integrity and scalability.</a:t>
            </a:r>
            <a:endParaRPr lang="en-US" sz="1944" dirty="0"/>
          </a:p>
        </p:txBody>
      </p:sp>
      <p:pic>
        <p:nvPicPr>
          <p:cNvPr id="11" name="Image 0" descr="preencoded.png">
            <a:hlinkClick r:id="rId2" tooltip=""/>
          </p:cNvPr>
          <p:cNvPicPr>
            <a:picLocks noChangeAspect="1"/>
          </p:cNvPicPr>
          <p:nvPr/>
        </p:nvPicPr>
        <p:blipFill>
          <a:blip r:embed="rId1"/>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9D9D9"/>
          </a:solidFill>
          <a:ln/>
        </p:spPr>
      </p:sp>
      <p:sp>
        <p:nvSpPr>
          <p:cNvPr id="3" name="Shape 1"/>
          <p:cNvSpPr/>
          <p:nvPr/>
        </p:nvSpPr>
        <p:spPr>
          <a:xfrm>
            <a:off x="0" y="0"/>
            <a:ext cx="14630400" cy="8231862"/>
          </a:xfrm>
          <a:prstGeom prst="rect">
            <a:avLst/>
          </a:prstGeom>
          <a:solidFill>
            <a:srgbClr val="F7F7F7"/>
          </a:solidFill>
          <a:ln/>
        </p:spPr>
      </p:sp>
      <p:pic>
        <p:nvPicPr>
          <p:cNvPr id="4" name="Image 0" descr="preencoded.png">    </p:cNvPr>
          <p:cNvPicPr>
            <a:picLocks noChangeAspect="1"/>
          </p:cNvPicPr>
          <p:nvPr/>
        </p:nvPicPr>
        <p:blipFill>
          <a:blip r:embed="rId1"/>
          <a:stretch>
            <a:fillRect/>
          </a:stretch>
        </p:blipFill>
        <p:spPr>
          <a:xfrm>
            <a:off x="0" y="0"/>
            <a:ext cx="14630400" cy="2636758"/>
          </a:xfrm>
          <a:prstGeom prst="rect">
            <a:avLst/>
          </a:prstGeom>
        </p:spPr>
      </p:pic>
      <p:sp>
        <p:nvSpPr>
          <p:cNvPr id="5" name="Text 2"/>
          <p:cNvSpPr/>
          <p:nvPr/>
        </p:nvSpPr>
        <p:spPr>
          <a:xfrm>
            <a:off x="2705933" y="3216831"/>
            <a:ext cx="6848594" cy="527209"/>
          </a:xfrm>
          <a:prstGeom prst="rect">
            <a:avLst/>
          </a:prstGeom>
          <a:noFill/>
          <a:ln/>
        </p:spPr>
        <p:txBody>
          <a:bodyPr wrap="none" rtlCol="0" anchor="t"/>
          <a:lstStyle/>
          <a:p>
            <a:pPr indent="0" marL="0">
              <a:lnSpc>
                <a:spcPts val="4153"/>
              </a:lnSpc>
              <a:buNone/>
            </a:pPr>
            <a:r>
              <a:rPr lang="en-US" sz="3322" dirty="0">
                <a:solidFill>
                  <a:srgbClr val="383838"/>
                </a:solidFill>
                <a:latin typeface="Patrick Hand" pitchFamily="34" charset="0"/>
                <a:ea typeface="Patrick Hand" pitchFamily="34" charset="-122"/>
                <a:cs typeface="Patrick Hand" pitchFamily="34" charset="-120"/>
              </a:rPr>
              <a:t>Core Algorithms: Recipe Search and Filtering</a:t>
            </a:r>
            <a:endParaRPr lang="en-US" sz="3322" dirty="0"/>
          </a:p>
        </p:txBody>
      </p:sp>
      <p:sp>
        <p:nvSpPr>
          <p:cNvPr id="6" name="Text 3"/>
          <p:cNvSpPr/>
          <p:nvPr/>
        </p:nvSpPr>
        <p:spPr>
          <a:xfrm>
            <a:off x="2705933" y="4060388"/>
            <a:ext cx="9218414" cy="1350169"/>
          </a:xfrm>
          <a:prstGeom prst="rect">
            <a:avLst/>
          </a:prstGeom>
          <a:noFill/>
          <a:ln/>
        </p:spPr>
        <p:txBody>
          <a:bodyPr wrap="square" rtlCol="0" anchor="t"/>
          <a:lstStyle/>
          <a:p>
            <a:pPr indent="0" marL="0">
              <a:lnSpc>
                <a:spcPts val="2658"/>
              </a:lnSpc>
              <a:buNone/>
            </a:pPr>
            <a:r>
              <a:rPr lang="en-US" sz="1661" dirty="0">
                <a:solidFill>
                  <a:srgbClr val="383838"/>
                </a:solidFill>
                <a:latin typeface="Patrick Hand" pitchFamily="34" charset="0"/>
                <a:ea typeface="Patrick Hand" pitchFamily="34" charset="-122"/>
                <a:cs typeface="Patrick Hand" pitchFamily="34" charset="-120"/>
              </a:rPr>
              <a:t>We implemented a robust recipe search algorithm that leverages natural language processing techniques to understand user queries. The algorithm considers keywords, ingredient names, cooking methods, and dietary restrictions to provide relevant search results. Additionally, we developed a filtering system that allows users to narrow down their search results by categories, cuisines, dietary restrictions, and other criteria.</a:t>
            </a:r>
            <a:endParaRPr lang="en-US" sz="1661" dirty="0"/>
          </a:p>
        </p:txBody>
      </p:sp>
      <p:sp>
        <p:nvSpPr>
          <p:cNvPr id="7" name="Shape 4"/>
          <p:cNvSpPr/>
          <p:nvPr/>
        </p:nvSpPr>
        <p:spPr>
          <a:xfrm>
            <a:off x="2705933" y="5647849"/>
            <a:ext cx="9218414" cy="2003941"/>
          </a:xfrm>
          <a:prstGeom prst="roundRect">
            <a:avLst>
              <a:gd name="adj" fmla="val 4421"/>
            </a:avLst>
          </a:prstGeom>
          <a:solidFill>
            <a:srgbClr val="E6E6E6"/>
          </a:solidFill>
          <a:ln/>
        </p:spPr>
      </p:sp>
      <p:sp>
        <p:nvSpPr>
          <p:cNvPr id="8" name="Shape 5"/>
          <p:cNvSpPr/>
          <p:nvPr/>
        </p:nvSpPr>
        <p:spPr>
          <a:xfrm>
            <a:off x="2695456" y="5647849"/>
            <a:ext cx="9239369" cy="2003941"/>
          </a:xfrm>
          <a:prstGeom prst="roundRect">
            <a:avLst>
              <a:gd name="adj" fmla="val 1579"/>
            </a:avLst>
          </a:prstGeom>
          <a:solidFill>
            <a:srgbClr val="E6E6E6"/>
          </a:solidFill>
          <a:ln/>
        </p:spPr>
      </p:sp>
      <p:sp>
        <p:nvSpPr>
          <p:cNvPr id="9" name="Text 6"/>
          <p:cNvSpPr/>
          <p:nvPr/>
        </p:nvSpPr>
        <p:spPr>
          <a:xfrm>
            <a:off x="2906316" y="5805964"/>
            <a:ext cx="8817650" cy="1687711"/>
          </a:xfrm>
          <a:prstGeom prst="rect">
            <a:avLst/>
          </a:prstGeom>
          <a:noFill/>
          <a:ln/>
        </p:spPr>
        <p:txBody>
          <a:bodyPr wrap="square" rtlCol="0" anchor="t"/>
          <a:lstStyle/>
          <a:p>
            <a:pPr indent="0" marL="0">
              <a:lnSpc>
                <a:spcPts val="2658"/>
              </a:lnSpc>
              <a:buNone/>
            </a:pPr>
            <a:r>
              <a:rPr lang="en-US" sz="1661" dirty="0">
                <a:solidFill>
                  <a:srgbClr val="383838"/>
                </a:solidFill>
                <a:highlight>
                  <a:srgbClr val="E6E6E6"/>
                </a:highlight>
                <a:latin typeface="Consolas" pitchFamily="34" charset="0"/>
                <a:ea typeface="Consolas" pitchFamily="34" charset="-122"/>
                <a:cs typeface="Consolas" pitchFamily="34" charset="-120"/>
              </a:rPr>
              <a:t>const searchRecipes = (query) =&gt; {
  // ... NLP processing, keyword extraction, filtering
  return filteredRecipes;
};
</a:t>
            </a:r>
            <a:endParaRPr lang="en-US" sz="1661" dirty="0"/>
          </a:p>
        </p:txBody>
      </p:sp>
      <p:pic>
        <p:nvPicPr>
          <p:cNvPr id="10"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9D9D9"/>
          </a:solidFill>
          <a:ln/>
        </p:spPr>
      </p:sp>
      <p:sp>
        <p:nvSpPr>
          <p:cNvPr id="3" name="Shape 1"/>
          <p:cNvSpPr/>
          <p:nvPr/>
        </p:nvSpPr>
        <p:spPr>
          <a:xfrm>
            <a:off x="0" y="0"/>
            <a:ext cx="14630400" cy="8229600"/>
          </a:xfrm>
          <a:prstGeom prst="rect">
            <a:avLst/>
          </a:prstGeom>
          <a:solidFill>
            <a:srgbClr val="F7F7F7"/>
          </a:solidFill>
          <a:ln/>
        </p:spPr>
      </p:sp>
      <p:pic>
        <p:nvPicPr>
          <p:cNvPr id="4" name="Image 0" descr="preencoded.png">    </p:cNvPr>
          <p:cNvPicPr>
            <a:picLocks noChangeAspect="1"/>
          </p:cNvPicPr>
          <p:nvPr/>
        </p:nvPicPr>
        <p:blipFill>
          <a:blip r:embed="rId1"/>
          <a:stretch>
            <a:fillRect/>
          </a:stretch>
        </p:blipFill>
        <p:spPr>
          <a:xfrm>
            <a:off x="0" y="0"/>
            <a:ext cx="5486400" cy="8229600"/>
          </a:xfrm>
          <a:prstGeom prst="rect">
            <a:avLst/>
          </a:prstGeom>
        </p:spPr>
      </p:pic>
      <p:sp>
        <p:nvSpPr>
          <p:cNvPr id="5" name="Text 2"/>
          <p:cNvSpPr/>
          <p:nvPr/>
        </p:nvSpPr>
        <p:spPr>
          <a:xfrm>
            <a:off x="6282214" y="1215747"/>
            <a:ext cx="6838831" cy="431959"/>
          </a:xfrm>
          <a:prstGeom prst="rect">
            <a:avLst/>
          </a:prstGeom>
          <a:noFill/>
          <a:ln/>
        </p:spPr>
        <p:txBody>
          <a:bodyPr wrap="none" rtlCol="0" anchor="t"/>
          <a:lstStyle/>
          <a:p>
            <a:pPr indent="0" marL="0">
              <a:lnSpc>
                <a:spcPts val="3402"/>
              </a:lnSpc>
              <a:buNone/>
            </a:pPr>
            <a:r>
              <a:rPr lang="en-US" sz="2722" dirty="0">
                <a:solidFill>
                  <a:srgbClr val="383838"/>
                </a:solidFill>
                <a:latin typeface="Patrick Hand" pitchFamily="34" charset="0"/>
                <a:ea typeface="Patrick Hand" pitchFamily="34" charset="-122"/>
                <a:cs typeface="Patrick Hand" pitchFamily="34" charset="-120"/>
              </a:rPr>
              <a:t>Process, Collaboration, &amp; Timeline: A Collective Effort</a:t>
            </a:r>
            <a:endParaRPr lang="en-US" sz="2722" dirty="0"/>
          </a:p>
        </p:txBody>
      </p:sp>
      <p:sp>
        <p:nvSpPr>
          <p:cNvPr id="6" name="Shape 3"/>
          <p:cNvSpPr/>
          <p:nvPr/>
        </p:nvSpPr>
        <p:spPr>
          <a:xfrm>
            <a:off x="6530697" y="1906905"/>
            <a:ext cx="21550" cy="5106948"/>
          </a:xfrm>
          <a:prstGeom prst="roundRect">
            <a:avLst>
              <a:gd name="adj" fmla="val 336822"/>
            </a:avLst>
          </a:prstGeom>
          <a:solidFill>
            <a:srgbClr val="CCCCCC"/>
          </a:solidFill>
          <a:ln/>
        </p:spPr>
      </p:sp>
      <p:sp>
        <p:nvSpPr>
          <p:cNvPr id="7" name="Shape 4"/>
          <p:cNvSpPr/>
          <p:nvPr/>
        </p:nvSpPr>
        <p:spPr>
          <a:xfrm>
            <a:off x="6735782" y="2284750"/>
            <a:ext cx="604837" cy="21550"/>
          </a:xfrm>
          <a:prstGeom prst="roundRect">
            <a:avLst>
              <a:gd name="adj" fmla="val 336822"/>
            </a:avLst>
          </a:prstGeom>
          <a:solidFill>
            <a:srgbClr val="CCCCCC"/>
          </a:solidFill>
          <a:ln/>
        </p:spPr>
      </p:sp>
      <p:sp>
        <p:nvSpPr>
          <p:cNvPr id="8" name="Shape 5"/>
          <p:cNvSpPr/>
          <p:nvPr/>
        </p:nvSpPr>
        <p:spPr>
          <a:xfrm>
            <a:off x="6347043" y="2101215"/>
            <a:ext cx="388739" cy="388739"/>
          </a:xfrm>
          <a:prstGeom prst="roundRect">
            <a:avLst>
              <a:gd name="adj" fmla="val 18672"/>
            </a:avLst>
          </a:prstGeom>
          <a:solidFill>
            <a:srgbClr val="E6E6E6"/>
          </a:solidFill>
          <a:ln w="7620">
            <a:solidFill>
              <a:srgbClr val="CCCCCC"/>
            </a:solidFill>
            <a:prstDash val="solid"/>
          </a:ln>
        </p:spPr>
      </p:sp>
      <p:sp>
        <p:nvSpPr>
          <p:cNvPr id="9" name="Text 6"/>
          <p:cNvSpPr/>
          <p:nvPr/>
        </p:nvSpPr>
        <p:spPr>
          <a:xfrm>
            <a:off x="6503730" y="2191822"/>
            <a:ext cx="75248" cy="207407"/>
          </a:xfrm>
          <a:prstGeom prst="rect">
            <a:avLst/>
          </a:prstGeom>
          <a:noFill/>
          <a:ln/>
        </p:spPr>
        <p:txBody>
          <a:bodyPr wrap="none" rtlCol="0" anchor="t"/>
          <a:lstStyle/>
          <a:p>
            <a:pPr algn="ctr" indent="0" marL="0">
              <a:lnSpc>
                <a:spcPts val="1633"/>
              </a:lnSpc>
              <a:buNone/>
            </a:pPr>
            <a:r>
              <a:rPr lang="en-US" sz="1633" dirty="0">
                <a:solidFill>
                  <a:srgbClr val="383838"/>
                </a:solidFill>
                <a:latin typeface="Patrick Hand" pitchFamily="34" charset="0"/>
                <a:ea typeface="Patrick Hand" pitchFamily="34" charset="-122"/>
                <a:cs typeface="Patrick Hand" pitchFamily="34" charset="-120"/>
              </a:rPr>
              <a:t>1</a:t>
            </a:r>
            <a:endParaRPr lang="en-US" sz="1633" dirty="0"/>
          </a:p>
        </p:txBody>
      </p:sp>
      <p:sp>
        <p:nvSpPr>
          <p:cNvPr id="10" name="Text 7"/>
          <p:cNvSpPr/>
          <p:nvPr/>
        </p:nvSpPr>
        <p:spPr>
          <a:xfrm>
            <a:off x="7491889" y="2079665"/>
            <a:ext cx="1728192" cy="216098"/>
          </a:xfrm>
          <a:prstGeom prst="rect">
            <a:avLst/>
          </a:prstGeom>
          <a:noFill/>
          <a:ln/>
        </p:spPr>
        <p:txBody>
          <a:bodyPr wrap="none" rtlCol="0" anchor="t"/>
          <a:lstStyle/>
          <a:p>
            <a:pPr algn="l" indent="0" marL="0">
              <a:lnSpc>
                <a:spcPts val="1701"/>
              </a:lnSpc>
              <a:buNone/>
            </a:pPr>
            <a:r>
              <a:rPr lang="en-US" sz="1361" dirty="0">
                <a:solidFill>
                  <a:srgbClr val="383838"/>
                </a:solidFill>
                <a:latin typeface="Patrick Hand" pitchFamily="34" charset="0"/>
                <a:ea typeface="Patrick Hand" pitchFamily="34" charset="-122"/>
                <a:cs typeface="Patrick Hand" pitchFamily="34" charset="-120"/>
              </a:rPr>
              <a:t>Planning &amp; Design</a:t>
            </a:r>
            <a:endParaRPr lang="en-US" sz="1361" dirty="0"/>
          </a:p>
        </p:txBody>
      </p:sp>
      <p:sp>
        <p:nvSpPr>
          <p:cNvPr id="11" name="Text 8"/>
          <p:cNvSpPr/>
          <p:nvPr/>
        </p:nvSpPr>
        <p:spPr>
          <a:xfrm>
            <a:off x="7491889" y="2399348"/>
            <a:ext cx="6342578" cy="829747"/>
          </a:xfrm>
          <a:prstGeom prst="rect">
            <a:avLst/>
          </a:prstGeom>
          <a:noFill/>
          <a:ln/>
        </p:spPr>
        <p:txBody>
          <a:bodyPr wrap="square" rtlCol="0" anchor="t"/>
          <a:lstStyle/>
          <a:p>
            <a:pPr algn="l" indent="0" marL="0">
              <a:lnSpc>
                <a:spcPts val="2177"/>
              </a:lnSpc>
              <a:buNone/>
            </a:pPr>
            <a:r>
              <a:rPr lang="en-US" sz="1361" dirty="0">
                <a:solidFill>
                  <a:srgbClr val="383838"/>
                </a:solidFill>
                <a:latin typeface="Patrick Hand" pitchFamily="34" charset="0"/>
                <a:ea typeface="Patrick Hand" pitchFamily="34" charset="-122"/>
                <a:cs typeface="Patrick Hand" pitchFamily="34" charset="-120"/>
              </a:rPr>
              <a:t>The initial phase involved defining the project scope, gathering user requirements, and designing the platform's architecture and user interface. This stage involved extensive brainstorming, wireframing, and prototyping to ensure a user-centered approach.</a:t>
            </a:r>
            <a:endParaRPr lang="en-US" sz="1361" dirty="0"/>
          </a:p>
        </p:txBody>
      </p:sp>
      <p:sp>
        <p:nvSpPr>
          <p:cNvPr id="12" name="Shape 9"/>
          <p:cNvSpPr/>
          <p:nvPr/>
        </p:nvSpPr>
        <p:spPr>
          <a:xfrm>
            <a:off x="6735782" y="3952458"/>
            <a:ext cx="604837" cy="21550"/>
          </a:xfrm>
          <a:prstGeom prst="roundRect">
            <a:avLst>
              <a:gd name="adj" fmla="val 336822"/>
            </a:avLst>
          </a:prstGeom>
          <a:solidFill>
            <a:srgbClr val="CCCCCC"/>
          </a:solidFill>
          <a:ln/>
        </p:spPr>
      </p:sp>
      <p:sp>
        <p:nvSpPr>
          <p:cNvPr id="13" name="Shape 10"/>
          <p:cNvSpPr/>
          <p:nvPr/>
        </p:nvSpPr>
        <p:spPr>
          <a:xfrm>
            <a:off x="6347043" y="3768923"/>
            <a:ext cx="388739" cy="388739"/>
          </a:xfrm>
          <a:prstGeom prst="roundRect">
            <a:avLst>
              <a:gd name="adj" fmla="val 18672"/>
            </a:avLst>
          </a:prstGeom>
          <a:solidFill>
            <a:srgbClr val="E6E6E6"/>
          </a:solidFill>
          <a:ln w="7620">
            <a:solidFill>
              <a:srgbClr val="CCCCCC"/>
            </a:solidFill>
            <a:prstDash val="solid"/>
          </a:ln>
        </p:spPr>
      </p:sp>
      <p:sp>
        <p:nvSpPr>
          <p:cNvPr id="14" name="Text 11"/>
          <p:cNvSpPr/>
          <p:nvPr/>
        </p:nvSpPr>
        <p:spPr>
          <a:xfrm>
            <a:off x="6492895" y="3859530"/>
            <a:ext cx="97036" cy="207407"/>
          </a:xfrm>
          <a:prstGeom prst="rect">
            <a:avLst/>
          </a:prstGeom>
          <a:noFill/>
          <a:ln/>
        </p:spPr>
        <p:txBody>
          <a:bodyPr wrap="none" rtlCol="0" anchor="t"/>
          <a:lstStyle/>
          <a:p>
            <a:pPr algn="ctr" indent="0" marL="0">
              <a:lnSpc>
                <a:spcPts val="1633"/>
              </a:lnSpc>
              <a:buNone/>
            </a:pPr>
            <a:r>
              <a:rPr lang="en-US" sz="1633" dirty="0">
                <a:solidFill>
                  <a:srgbClr val="383838"/>
                </a:solidFill>
                <a:latin typeface="Patrick Hand" pitchFamily="34" charset="0"/>
                <a:ea typeface="Patrick Hand" pitchFamily="34" charset="-122"/>
                <a:cs typeface="Patrick Hand" pitchFamily="34" charset="-120"/>
              </a:rPr>
              <a:t>2</a:t>
            </a:r>
            <a:endParaRPr lang="en-US" sz="1633" dirty="0"/>
          </a:p>
        </p:txBody>
      </p:sp>
      <p:sp>
        <p:nvSpPr>
          <p:cNvPr id="15" name="Text 12"/>
          <p:cNvSpPr/>
          <p:nvPr/>
        </p:nvSpPr>
        <p:spPr>
          <a:xfrm>
            <a:off x="7491889" y="3747373"/>
            <a:ext cx="1728192" cy="216098"/>
          </a:xfrm>
          <a:prstGeom prst="rect">
            <a:avLst/>
          </a:prstGeom>
          <a:noFill/>
          <a:ln/>
        </p:spPr>
        <p:txBody>
          <a:bodyPr wrap="none" rtlCol="0" anchor="t"/>
          <a:lstStyle/>
          <a:p>
            <a:pPr algn="l" indent="0" marL="0">
              <a:lnSpc>
                <a:spcPts val="1701"/>
              </a:lnSpc>
              <a:buNone/>
            </a:pPr>
            <a:r>
              <a:rPr lang="en-US" sz="1361" dirty="0">
                <a:solidFill>
                  <a:srgbClr val="383838"/>
                </a:solidFill>
                <a:latin typeface="Patrick Hand" pitchFamily="34" charset="0"/>
                <a:ea typeface="Patrick Hand" pitchFamily="34" charset="-122"/>
                <a:cs typeface="Patrick Hand" pitchFamily="34" charset="-120"/>
              </a:rPr>
              <a:t>Development &amp; Testing</a:t>
            </a:r>
            <a:endParaRPr lang="en-US" sz="1361" dirty="0"/>
          </a:p>
        </p:txBody>
      </p:sp>
      <p:sp>
        <p:nvSpPr>
          <p:cNvPr id="16" name="Text 13"/>
          <p:cNvSpPr/>
          <p:nvPr/>
        </p:nvSpPr>
        <p:spPr>
          <a:xfrm>
            <a:off x="7491889" y="4067056"/>
            <a:ext cx="6342578" cy="829747"/>
          </a:xfrm>
          <a:prstGeom prst="rect">
            <a:avLst/>
          </a:prstGeom>
          <a:noFill/>
          <a:ln/>
        </p:spPr>
        <p:txBody>
          <a:bodyPr wrap="square" rtlCol="0" anchor="t"/>
          <a:lstStyle/>
          <a:p>
            <a:pPr algn="l" indent="0" marL="0">
              <a:lnSpc>
                <a:spcPts val="2177"/>
              </a:lnSpc>
              <a:buNone/>
            </a:pPr>
            <a:r>
              <a:rPr lang="en-US" sz="1361" dirty="0">
                <a:solidFill>
                  <a:srgbClr val="383838"/>
                </a:solidFill>
                <a:latin typeface="Patrick Hand" pitchFamily="34" charset="0"/>
                <a:ea typeface="Patrick Hand" pitchFamily="34" charset="-122"/>
                <a:cs typeface="Patrick Hand" pitchFamily="34" charset="-120"/>
              </a:rPr>
              <a:t>We implemented the front-end, back-end, and database components in an iterative manner, conducting thorough testing at each stage. We used version control tools and a collaborative workflow to ensure smooth integration and effective communication among team members.</a:t>
            </a:r>
            <a:endParaRPr lang="en-US" sz="1361" dirty="0"/>
          </a:p>
        </p:txBody>
      </p:sp>
      <p:sp>
        <p:nvSpPr>
          <p:cNvPr id="17" name="Shape 14"/>
          <p:cNvSpPr/>
          <p:nvPr/>
        </p:nvSpPr>
        <p:spPr>
          <a:xfrm>
            <a:off x="6735782" y="5620167"/>
            <a:ext cx="604837" cy="21550"/>
          </a:xfrm>
          <a:prstGeom prst="roundRect">
            <a:avLst>
              <a:gd name="adj" fmla="val 336822"/>
            </a:avLst>
          </a:prstGeom>
          <a:solidFill>
            <a:srgbClr val="CCCCCC"/>
          </a:solidFill>
          <a:ln/>
        </p:spPr>
      </p:sp>
      <p:sp>
        <p:nvSpPr>
          <p:cNvPr id="18" name="Shape 15"/>
          <p:cNvSpPr/>
          <p:nvPr/>
        </p:nvSpPr>
        <p:spPr>
          <a:xfrm>
            <a:off x="6347043" y="5436632"/>
            <a:ext cx="388739" cy="388739"/>
          </a:xfrm>
          <a:prstGeom prst="roundRect">
            <a:avLst>
              <a:gd name="adj" fmla="val 18672"/>
            </a:avLst>
          </a:prstGeom>
          <a:solidFill>
            <a:srgbClr val="E6E6E6"/>
          </a:solidFill>
          <a:ln w="7620">
            <a:solidFill>
              <a:srgbClr val="CCCCCC"/>
            </a:solidFill>
            <a:prstDash val="solid"/>
          </a:ln>
        </p:spPr>
      </p:sp>
      <p:sp>
        <p:nvSpPr>
          <p:cNvPr id="19" name="Text 16"/>
          <p:cNvSpPr/>
          <p:nvPr/>
        </p:nvSpPr>
        <p:spPr>
          <a:xfrm>
            <a:off x="6494919" y="5527238"/>
            <a:ext cx="92869" cy="207407"/>
          </a:xfrm>
          <a:prstGeom prst="rect">
            <a:avLst/>
          </a:prstGeom>
          <a:noFill/>
          <a:ln/>
        </p:spPr>
        <p:txBody>
          <a:bodyPr wrap="none" rtlCol="0" anchor="t"/>
          <a:lstStyle/>
          <a:p>
            <a:pPr algn="ctr" indent="0" marL="0">
              <a:lnSpc>
                <a:spcPts val="1633"/>
              </a:lnSpc>
              <a:buNone/>
            </a:pPr>
            <a:r>
              <a:rPr lang="en-US" sz="1633" dirty="0">
                <a:solidFill>
                  <a:srgbClr val="383838"/>
                </a:solidFill>
                <a:latin typeface="Patrick Hand" pitchFamily="34" charset="0"/>
                <a:ea typeface="Patrick Hand" pitchFamily="34" charset="-122"/>
                <a:cs typeface="Patrick Hand" pitchFamily="34" charset="-120"/>
              </a:rPr>
              <a:t>3</a:t>
            </a:r>
            <a:endParaRPr lang="en-US" sz="1633" dirty="0"/>
          </a:p>
        </p:txBody>
      </p:sp>
      <p:sp>
        <p:nvSpPr>
          <p:cNvPr id="20" name="Text 17"/>
          <p:cNvSpPr/>
          <p:nvPr/>
        </p:nvSpPr>
        <p:spPr>
          <a:xfrm>
            <a:off x="7491889" y="5415082"/>
            <a:ext cx="1728192" cy="216098"/>
          </a:xfrm>
          <a:prstGeom prst="rect">
            <a:avLst/>
          </a:prstGeom>
          <a:noFill/>
          <a:ln/>
        </p:spPr>
        <p:txBody>
          <a:bodyPr wrap="none" rtlCol="0" anchor="t"/>
          <a:lstStyle/>
          <a:p>
            <a:pPr algn="l" indent="0" marL="0">
              <a:lnSpc>
                <a:spcPts val="1701"/>
              </a:lnSpc>
              <a:buNone/>
            </a:pPr>
            <a:r>
              <a:rPr lang="en-US" sz="1361" dirty="0">
                <a:solidFill>
                  <a:srgbClr val="383838"/>
                </a:solidFill>
                <a:latin typeface="Patrick Hand" pitchFamily="34" charset="0"/>
                <a:ea typeface="Patrick Hand" pitchFamily="34" charset="-122"/>
                <a:cs typeface="Patrick Hand" pitchFamily="34" charset="-120"/>
              </a:rPr>
              <a:t>Deployment &amp; Refinement</a:t>
            </a:r>
            <a:endParaRPr lang="en-US" sz="1361" dirty="0"/>
          </a:p>
        </p:txBody>
      </p:sp>
      <p:sp>
        <p:nvSpPr>
          <p:cNvPr id="21" name="Text 18"/>
          <p:cNvSpPr/>
          <p:nvPr/>
        </p:nvSpPr>
        <p:spPr>
          <a:xfrm>
            <a:off x="7491889" y="5734764"/>
            <a:ext cx="6342578" cy="1106329"/>
          </a:xfrm>
          <a:prstGeom prst="rect">
            <a:avLst/>
          </a:prstGeom>
          <a:noFill/>
          <a:ln/>
        </p:spPr>
        <p:txBody>
          <a:bodyPr wrap="square" rtlCol="0" anchor="t"/>
          <a:lstStyle/>
          <a:p>
            <a:pPr algn="l" indent="0" marL="0">
              <a:lnSpc>
                <a:spcPts val="2177"/>
              </a:lnSpc>
              <a:buNone/>
            </a:pPr>
            <a:r>
              <a:rPr lang="en-US" sz="1361" dirty="0">
                <a:solidFill>
                  <a:srgbClr val="383838"/>
                </a:solidFill>
                <a:latin typeface="Patrick Hand" pitchFamily="34" charset="0"/>
                <a:ea typeface="Patrick Hand" pitchFamily="34" charset="-122"/>
                <a:cs typeface="Patrick Hand" pitchFamily="34" charset="-120"/>
              </a:rPr>
              <a:t>Once development was complete, we deployed the platform on a secure server and conducted extensive testing and user feedback to refine functionalities and ensure optimal performance. We implemented a continuous integration and continuous delivery (CI/CD) pipeline to facilitate ongoing updates and improvements.</a:t>
            </a:r>
            <a:endParaRPr lang="en-US" sz="1361" dirty="0"/>
          </a:p>
        </p:txBody>
      </p:sp>
      <p:pic>
        <p:nvPicPr>
          <p:cNvPr id="22"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9D9D9"/>
          </a:solidFill>
          <a:ln/>
        </p:spPr>
      </p:sp>
      <p:sp>
        <p:nvSpPr>
          <p:cNvPr id="3" name="Shape 1"/>
          <p:cNvSpPr/>
          <p:nvPr/>
        </p:nvSpPr>
        <p:spPr>
          <a:xfrm>
            <a:off x="0" y="0"/>
            <a:ext cx="14630400" cy="8229838"/>
          </a:xfrm>
          <a:prstGeom prst="rect">
            <a:avLst/>
          </a:prstGeom>
          <a:solidFill>
            <a:srgbClr val="F7F7F7"/>
          </a:solidFill>
          <a:ln/>
        </p:spPr>
      </p:sp>
      <p:pic>
        <p:nvPicPr>
          <p:cNvPr id="4" name="Image 0" descr="preencoded.png">    </p:cNvPr>
          <p:cNvPicPr>
            <a:picLocks noChangeAspect="1"/>
          </p:cNvPicPr>
          <p:nvPr/>
        </p:nvPicPr>
        <p:blipFill>
          <a:blip r:embed="rId1"/>
          <a:stretch>
            <a:fillRect/>
          </a:stretch>
        </p:blipFill>
        <p:spPr>
          <a:xfrm>
            <a:off x="0" y="0"/>
            <a:ext cx="14630400" cy="2289096"/>
          </a:xfrm>
          <a:prstGeom prst="rect">
            <a:avLst/>
          </a:prstGeom>
        </p:spPr>
      </p:pic>
      <p:sp>
        <p:nvSpPr>
          <p:cNvPr id="5" name="Text 2"/>
          <p:cNvSpPr/>
          <p:nvPr/>
        </p:nvSpPr>
        <p:spPr>
          <a:xfrm>
            <a:off x="3313747" y="2792611"/>
            <a:ext cx="6799183" cy="457795"/>
          </a:xfrm>
          <a:prstGeom prst="rect">
            <a:avLst/>
          </a:prstGeom>
          <a:noFill/>
          <a:ln/>
        </p:spPr>
        <p:txBody>
          <a:bodyPr wrap="none" rtlCol="0" anchor="t"/>
          <a:lstStyle/>
          <a:p>
            <a:pPr indent="0" marL="0">
              <a:lnSpc>
                <a:spcPts val="3605"/>
              </a:lnSpc>
              <a:buNone/>
            </a:pPr>
            <a:r>
              <a:rPr lang="en-US" sz="2884" dirty="0">
                <a:solidFill>
                  <a:srgbClr val="383838"/>
                </a:solidFill>
                <a:latin typeface="Patrick Hand" pitchFamily="34" charset="0"/>
                <a:ea typeface="Patrick Hand" pitchFamily="34" charset="-122"/>
                <a:cs typeface="Patrick Hand" pitchFamily="34" charset="-120"/>
              </a:rPr>
              <a:t>Challenges Overcome: Mastering the Culinary Code</a:t>
            </a:r>
            <a:endParaRPr lang="en-US" sz="2884" dirty="0"/>
          </a:p>
        </p:txBody>
      </p:sp>
      <p:sp>
        <p:nvSpPr>
          <p:cNvPr id="6" name="Shape 3"/>
          <p:cNvSpPr/>
          <p:nvPr/>
        </p:nvSpPr>
        <p:spPr>
          <a:xfrm>
            <a:off x="3313747" y="3731062"/>
            <a:ext cx="411956" cy="411956"/>
          </a:xfrm>
          <a:prstGeom prst="roundRect">
            <a:avLst>
              <a:gd name="adj" fmla="val 18671"/>
            </a:avLst>
          </a:prstGeom>
          <a:solidFill>
            <a:srgbClr val="E6E6E6"/>
          </a:solidFill>
          <a:ln w="7620">
            <a:solidFill>
              <a:srgbClr val="CCCCCC"/>
            </a:solidFill>
            <a:prstDash val="solid"/>
          </a:ln>
        </p:spPr>
      </p:sp>
      <p:sp>
        <p:nvSpPr>
          <p:cNvPr id="7" name="Text 4"/>
          <p:cNvSpPr/>
          <p:nvPr/>
        </p:nvSpPr>
        <p:spPr>
          <a:xfrm>
            <a:off x="3479840" y="3827145"/>
            <a:ext cx="79772" cy="219789"/>
          </a:xfrm>
          <a:prstGeom prst="rect">
            <a:avLst/>
          </a:prstGeom>
          <a:noFill/>
          <a:ln/>
        </p:spPr>
        <p:txBody>
          <a:bodyPr wrap="none" rtlCol="0" anchor="t"/>
          <a:lstStyle/>
          <a:p>
            <a:pPr algn="ctr" indent="0" marL="0">
              <a:lnSpc>
                <a:spcPts val="1730"/>
              </a:lnSpc>
              <a:buNone/>
            </a:pPr>
            <a:r>
              <a:rPr lang="en-US" sz="1730" dirty="0">
                <a:solidFill>
                  <a:srgbClr val="383838"/>
                </a:solidFill>
                <a:latin typeface="Patrick Hand" pitchFamily="34" charset="0"/>
                <a:ea typeface="Patrick Hand" pitchFamily="34" charset="-122"/>
                <a:cs typeface="Patrick Hand" pitchFamily="34" charset="-120"/>
              </a:rPr>
              <a:t>1</a:t>
            </a:r>
            <a:endParaRPr lang="en-US" sz="1730" dirty="0"/>
          </a:p>
        </p:txBody>
      </p:sp>
      <p:sp>
        <p:nvSpPr>
          <p:cNvPr id="8" name="Text 5"/>
          <p:cNvSpPr/>
          <p:nvPr/>
        </p:nvSpPr>
        <p:spPr>
          <a:xfrm>
            <a:off x="3908822" y="3731062"/>
            <a:ext cx="1831300" cy="228838"/>
          </a:xfrm>
          <a:prstGeom prst="rect">
            <a:avLst/>
          </a:prstGeom>
          <a:noFill/>
          <a:ln/>
        </p:spPr>
        <p:txBody>
          <a:bodyPr wrap="none" rtlCol="0" anchor="t"/>
          <a:lstStyle/>
          <a:p>
            <a:pPr indent="0" marL="0">
              <a:lnSpc>
                <a:spcPts val="1802"/>
              </a:lnSpc>
              <a:buNone/>
            </a:pPr>
            <a:r>
              <a:rPr lang="en-US" sz="1442" dirty="0">
                <a:solidFill>
                  <a:srgbClr val="383838"/>
                </a:solidFill>
                <a:latin typeface="Patrick Hand" pitchFamily="34" charset="0"/>
                <a:ea typeface="Patrick Hand" pitchFamily="34" charset="-122"/>
                <a:cs typeface="Patrick Hand" pitchFamily="34" charset="-120"/>
              </a:rPr>
              <a:t>Data Management</a:t>
            </a:r>
            <a:endParaRPr lang="en-US" sz="1442" dirty="0"/>
          </a:p>
        </p:txBody>
      </p:sp>
      <p:sp>
        <p:nvSpPr>
          <p:cNvPr id="9" name="Text 6"/>
          <p:cNvSpPr/>
          <p:nvPr/>
        </p:nvSpPr>
        <p:spPr>
          <a:xfrm>
            <a:off x="3908822" y="4069675"/>
            <a:ext cx="3314819" cy="1464469"/>
          </a:xfrm>
          <a:prstGeom prst="rect">
            <a:avLst/>
          </a:prstGeom>
          <a:noFill/>
          <a:ln/>
        </p:spPr>
        <p:txBody>
          <a:bodyPr wrap="square" rtlCol="0" anchor="t"/>
          <a:lstStyle/>
          <a:p>
            <a:pPr indent="0" marL="0">
              <a:lnSpc>
                <a:spcPts val="2307"/>
              </a:lnSpc>
              <a:buNone/>
            </a:pPr>
            <a:r>
              <a:rPr lang="en-US" sz="1442" dirty="0">
                <a:solidFill>
                  <a:srgbClr val="383838"/>
                </a:solidFill>
                <a:latin typeface="Patrick Hand" pitchFamily="34" charset="0"/>
                <a:ea typeface="Patrick Hand" pitchFamily="34" charset="-122"/>
                <a:cs typeface="Patrick Hand" pitchFamily="34" charset="-120"/>
              </a:rPr>
              <a:t>Efficiently managing and querying a large database of recipes was a significant challenge. We addressed this by implementing a relational database schema that optimizes data storage, retrieval, and search functionalities.</a:t>
            </a:r>
            <a:endParaRPr lang="en-US" sz="1442" dirty="0"/>
          </a:p>
        </p:txBody>
      </p:sp>
      <p:sp>
        <p:nvSpPr>
          <p:cNvPr id="10" name="Shape 7"/>
          <p:cNvSpPr/>
          <p:nvPr/>
        </p:nvSpPr>
        <p:spPr>
          <a:xfrm>
            <a:off x="7406759" y="3731062"/>
            <a:ext cx="411956" cy="411956"/>
          </a:xfrm>
          <a:prstGeom prst="roundRect">
            <a:avLst>
              <a:gd name="adj" fmla="val 18671"/>
            </a:avLst>
          </a:prstGeom>
          <a:solidFill>
            <a:srgbClr val="E6E6E6"/>
          </a:solidFill>
          <a:ln w="7620">
            <a:solidFill>
              <a:srgbClr val="CCCCCC"/>
            </a:solidFill>
            <a:prstDash val="solid"/>
          </a:ln>
        </p:spPr>
      </p:sp>
      <p:sp>
        <p:nvSpPr>
          <p:cNvPr id="11" name="Text 8"/>
          <p:cNvSpPr/>
          <p:nvPr/>
        </p:nvSpPr>
        <p:spPr>
          <a:xfrm>
            <a:off x="7561302" y="3827145"/>
            <a:ext cx="102870" cy="219789"/>
          </a:xfrm>
          <a:prstGeom prst="rect">
            <a:avLst/>
          </a:prstGeom>
          <a:noFill/>
          <a:ln/>
        </p:spPr>
        <p:txBody>
          <a:bodyPr wrap="none" rtlCol="0" anchor="t"/>
          <a:lstStyle/>
          <a:p>
            <a:pPr algn="ctr" indent="0" marL="0">
              <a:lnSpc>
                <a:spcPts val="1730"/>
              </a:lnSpc>
              <a:buNone/>
            </a:pPr>
            <a:r>
              <a:rPr lang="en-US" sz="1730" dirty="0">
                <a:solidFill>
                  <a:srgbClr val="383838"/>
                </a:solidFill>
                <a:latin typeface="Patrick Hand" pitchFamily="34" charset="0"/>
                <a:ea typeface="Patrick Hand" pitchFamily="34" charset="-122"/>
                <a:cs typeface="Patrick Hand" pitchFamily="34" charset="-120"/>
              </a:rPr>
              <a:t>2</a:t>
            </a:r>
            <a:endParaRPr lang="en-US" sz="1730" dirty="0"/>
          </a:p>
        </p:txBody>
      </p:sp>
      <p:sp>
        <p:nvSpPr>
          <p:cNvPr id="12" name="Text 9"/>
          <p:cNvSpPr/>
          <p:nvPr/>
        </p:nvSpPr>
        <p:spPr>
          <a:xfrm>
            <a:off x="8001833" y="3731062"/>
            <a:ext cx="2055495" cy="228838"/>
          </a:xfrm>
          <a:prstGeom prst="rect">
            <a:avLst/>
          </a:prstGeom>
          <a:noFill/>
          <a:ln/>
        </p:spPr>
        <p:txBody>
          <a:bodyPr wrap="none" rtlCol="0" anchor="t"/>
          <a:lstStyle/>
          <a:p>
            <a:pPr indent="0" marL="0">
              <a:lnSpc>
                <a:spcPts val="1802"/>
              </a:lnSpc>
              <a:buNone/>
            </a:pPr>
            <a:r>
              <a:rPr lang="en-US" sz="1442" dirty="0">
                <a:solidFill>
                  <a:srgbClr val="383838"/>
                </a:solidFill>
                <a:latin typeface="Patrick Hand" pitchFamily="34" charset="0"/>
                <a:ea typeface="Patrick Hand" pitchFamily="34" charset="-122"/>
                <a:cs typeface="Patrick Hand" pitchFamily="34" charset="-120"/>
              </a:rPr>
              <a:t>User Authentication &amp; Security</a:t>
            </a:r>
            <a:endParaRPr lang="en-US" sz="1442" dirty="0"/>
          </a:p>
        </p:txBody>
      </p:sp>
      <p:sp>
        <p:nvSpPr>
          <p:cNvPr id="13" name="Text 10"/>
          <p:cNvSpPr/>
          <p:nvPr/>
        </p:nvSpPr>
        <p:spPr>
          <a:xfrm>
            <a:off x="8001833" y="4069675"/>
            <a:ext cx="3314819" cy="1464469"/>
          </a:xfrm>
          <a:prstGeom prst="rect">
            <a:avLst/>
          </a:prstGeom>
          <a:noFill/>
          <a:ln/>
        </p:spPr>
        <p:txBody>
          <a:bodyPr wrap="square" rtlCol="0" anchor="t"/>
          <a:lstStyle/>
          <a:p>
            <a:pPr indent="0" marL="0">
              <a:lnSpc>
                <a:spcPts val="2307"/>
              </a:lnSpc>
              <a:buNone/>
            </a:pPr>
            <a:r>
              <a:rPr lang="en-US" sz="1442" dirty="0">
                <a:solidFill>
                  <a:srgbClr val="383838"/>
                </a:solidFill>
                <a:latin typeface="Patrick Hand" pitchFamily="34" charset="0"/>
                <a:ea typeface="Patrick Hand" pitchFamily="34" charset="-122"/>
                <a:cs typeface="Patrick Hand" pitchFamily="34" charset="-120"/>
              </a:rPr>
              <a:t>Implementing secure user authentication and protecting sensitive user data was a priority. We employed industry-standard encryption techniques and followed best practices for data security to ensure a safe and reliable platform.</a:t>
            </a:r>
            <a:endParaRPr lang="en-US" sz="1442" dirty="0"/>
          </a:p>
        </p:txBody>
      </p:sp>
      <p:sp>
        <p:nvSpPr>
          <p:cNvPr id="14" name="Shape 11"/>
          <p:cNvSpPr/>
          <p:nvPr/>
        </p:nvSpPr>
        <p:spPr>
          <a:xfrm>
            <a:off x="3313747" y="5923240"/>
            <a:ext cx="411956" cy="411956"/>
          </a:xfrm>
          <a:prstGeom prst="roundRect">
            <a:avLst>
              <a:gd name="adj" fmla="val 18671"/>
            </a:avLst>
          </a:prstGeom>
          <a:solidFill>
            <a:srgbClr val="E6E6E6"/>
          </a:solidFill>
          <a:ln w="7620">
            <a:solidFill>
              <a:srgbClr val="CCCCCC"/>
            </a:solidFill>
            <a:prstDash val="solid"/>
          </a:ln>
        </p:spPr>
      </p:sp>
      <p:sp>
        <p:nvSpPr>
          <p:cNvPr id="15" name="Text 12"/>
          <p:cNvSpPr/>
          <p:nvPr/>
        </p:nvSpPr>
        <p:spPr>
          <a:xfrm>
            <a:off x="3470434" y="6019324"/>
            <a:ext cx="98465" cy="219789"/>
          </a:xfrm>
          <a:prstGeom prst="rect">
            <a:avLst/>
          </a:prstGeom>
          <a:noFill/>
          <a:ln/>
        </p:spPr>
        <p:txBody>
          <a:bodyPr wrap="none" rtlCol="0" anchor="t"/>
          <a:lstStyle/>
          <a:p>
            <a:pPr algn="ctr" indent="0" marL="0">
              <a:lnSpc>
                <a:spcPts val="1730"/>
              </a:lnSpc>
              <a:buNone/>
            </a:pPr>
            <a:r>
              <a:rPr lang="en-US" sz="1730" dirty="0">
                <a:solidFill>
                  <a:srgbClr val="383838"/>
                </a:solidFill>
                <a:latin typeface="Patrick Hand" pitchFamily="34" charset="0"/>
                <a:ea typeface="Patrick Hand" pitchFamily="34" charset="-122"/>
                <a:cs typeface="Patrick Hand" pitchFamily="34" charset="-120"/>
              </a:rPr>
              <a:t>3</a:t>
            </a:r>
            <a:endParaRPr lang="en-US" sz="1730" dirty="0"/>
          </a:p>
        </p:txBody>
      </p:sp>
      <p:sp>
        <p:nvSpPr>
          <p:cNvPr id="16" name="Text 13"/>
          <p:cNvSpPr/>
          <p:nvPr/>
        </p:nvSpPr>
        <p:spPr>
          <a:xfrm>
            <a:off x="3908822" y="5923240"/>
            <a:ext cx="2955131" cy="228838"/>
          </a:xfrm>
          <a:prstGeom prst="rect">
            <a:avLst/>
          </a:prstGeom>
          <a:noFill/>
          <a:ln/>
        </p:spPr>
        <p:txBody>
          <a:bodyPr wrap="none" rtlCol="0" anchor="t"/>
          <a:lstStyle/>
          <a:p>
            <a:pPr indent="0" marL="0">
              <a:lnSpc>
                <a:spcPts val="1802"/>
              </a:lnSpc>
              <a:buNone/>
            </a:pPr>
            <a:r>
              <a:rPr lang="en-US" sz="1442" dirty="0">
                <a:solidFill>
                  <a:srgbClr val="383838"/>
                </a:solidFill>
                <a:latin typeface="Patrick Hand" pitchFamily="34" charset="0"/>
                <a:ea typeface="Patrick Hand" pitchFamily="34" charset="-122"/>
                <a:cs typeface="Patrick Hand" pitchFamily="34" charset="-120"/>
              </a:rPr>
              <a:t>API Integration &amp; Performance Optimization</a:t>
            </a:r>
            <a:endParaRPr lang="en-US" sz="1442" dirty="0"/>
          </a:p>
        </p:txBody>
      </p:sp>
      <p:sp>
        <p:nvSpPr>
          <p:cNvPr id="17" name="Text 14"/>
          <p:cNvSpPr/>
          <p:nvPr/>
        </p:nvSpPr>
        <p:spPr>
          <a:xfrm>
            <a:off x="3908822" y="6261854"/>
            <a:ext cx="3314819" cy="1464469"/>
          </a:xfrm>
          <a:prstGeom prst="rect">
            <a:avLst/>
          </a:prstGeom>
          <a:noFill/>
          <a:ln/>
        </p:spPr>
        <p:txBody>
          <a:bodyPr wrap="square" rtlCol="0" anchor="t"/>
          <a:lstStyle/>
          <a:p>
            <a:pPr indent="0" marL="0">
              <a:lnSpc>
                <a:spcPts val="2307"/>
              </a:lnSpc>
              <a:buNone/>
            </a:pPr>
            <a:r>
              <a:rPr lang="en-US" sz="1442" dirty="0">
                <a:solidFill>
                  <a:srgbClr val="383838"/>
                </a:solidFill>
                <a:latin typeface="Patrick Hand" pitchFamily="34" charset="0"/>
                <a:ea typeface="Patrick Hand" pitchFamily="34" charset="-122"/>
                <a:cs typeface="Patrick Hand" pitchFamily="34" charset="-120"/>
              </a:rPr>
              <a:t>Integrating external APIs for recipe search and other functionalities required careful planning and efficient code implementation. We focused on optimizing API calls, caching data, and minimizing latency to enhance platform performance.</a:t>
            </a:r>
            <a:endParaRPr lang="en-US" sz="1442" dirty="0"/>
          </a:p>
        </p:txBody>
      </p:sp>
      <p:sp>
        <p:nvSpPr>
          <p:cNvPr id="18" name="Shape 15"/>
          <p:cNvSpPr/>
          <p:nvPr/>
        </p:nvSpPr>
        <p:spPr>
          <a:xfrm>
            <a:off x="7406759" y="5923240"/>
            <a:ext cx="411956" cy="411956"/>
          </a:xfrm>
          <a:prstGeom prst="roundRect">
            <a:avLst>
              <a:gd name="adj" fmla="val 18671"/>
            </a:avLst>
          </a:prstGeom>
          <a:solidFill>
            <a:srgbClr val="E6E6E6"/>
          </a:solidFill>
          <a:ln w="7620">
            <a:solidFill>
              <a:srgbClr val="CCCCCC"/>
            </a:solidFill>
            <a:prstDash val="solid"/>
          </a:ln>
        </p:spPr>
      </p:sp>
      <p:sp>
        <p:nvSpPr>
          <p:cNvPr id="19" name="Text 16"/>
          <p:cNvSpPr/>
          <p:nvPr/>
        </p:nvSpPr>
        <p:spPr>
          <a:xfrm>
            <a:off x="7571542" y="6019324"/>
            <a:ext cx="82391" cy="219789"/>
          </a:xfrm>
          <a:prstGeom prst="rect">
            <a:avLst/>
          </a:prstGeom>
          <a:noFill/>
          <a:ln/>
        </p:spPr>
        <p:txBody>
          <a:bodyPr wrap="none" rtlCol="0" anchor="t"/>
          <a:lstStyle/>
          <a:p>
            <a:pPr algn="ctr" indent="0" marL="0">
              <a:lnSpc>
                <a:spcPts val="1730"/>
              </a:lnSpc>
              <a:buNone/>
            </a:pPr>
            <a:r>
              <a:rPr lang="en-US" sz="1730" dirty="0">
                <a:solidFill>
                  <a:srgbClr val="383838"/>
                </a:solidFill>
                <a:latin typeface="Patrick Hand" pitchFamily="34" charset="0"/>
                <a:ea typeface="Patrick Hand" pitchFamily="34" charset="-122"/>
                <a:cs typeface="Patrick Hand" pitchFamily="34" charset="-120"/>
              </a:rPr>
              <a:t>4</a:t>
            </a:r>
            <a:endParaRPr lang="en-US" sz="1730" dirty="0"/>
          </a:p>
        </p:txBody>
      </p:sp>
      <p:sp>
        <p:nvSpPr>
          <p:cNvPr id="20" name="Text 17"/>
          <p:cNvSpPr/>
          <p:nvPr/>
        </p:nvSpPr>
        <p:spPr>
          <a:xfrm>
            <a:off x="8001833" y="5923240"/>
            <a:ext cx="2709743" cy="228838"/>
          </a:xfrm>
          <a:prstGeom prst="rect">
            <a:avLst/>
          </a:prstGeom>
          <a:noFill/>
          <a:ln/>
        </p:spPr>
        <p:txBody>
          <a:bodyPr wrap="none" rtlCol="0" anchor="t"/>
          <a:lstStyle/>
          <a:p>
            <a:pPr indent="0" marL="0">
              <a:lnSpc>
                <a:spcPts val="1802"/>
              </a:lnSpc>
              <a:buNone/>
            </a:pPr>
            <a:r>
              <a:rPr lang="en-US" sz="1442" dirty="0">
                <a:solidFill>
                  <a:srgbClr val="383838"/>
                </a:solidFill>
                <a:latin typeface="Patrick Hand" pitchFamily="34" charset="0"/>
                <a:ea typeface="Patrick Hand" pitchFamily="34" charset="-122"/>
                <a:cs typeface="Patrick Hand" pitchFamily="34" charset="-120"/>
              </a:rPr>
              <a:t>User Interface Design &amp; User Experience</a:t>
            </a:r>
            <a:endParaRPr lang="en-US" sz="1442" dirty="0"/>
          </a:p>
        </p:txBody>
      </p:sp>
      <p:sp>
        <p:nvSpPr>
          <p:cNvPr id="21" name="Text 18"/>
          <p:cNvSpPr/>
          <p:nvPr/>
        </p:nvSpPr>
        <p:spPr>
          <a:xfrm>
            <a:off x="8001833" y="6261854"/>
            <a:ext cx="3314819" cy="1464469"/>
          </a:xfrm>
          <a:prstGeom prst="rect">
            <a:avLst/>
          </a:prstGeom>
          <a:noFill/>
          <a:ln/>
        </p:spPr>
        <p:txBody>
          <a:bodyPr wrap="square" rtlCol="0" anchor="t"/>
          <a:lstStyle/>
          <a:p>
            <a:pPr indent="0" marL="0">
              <a:lnSpc>
                <a:spcPts val="2307"/>
              </a:lnSpc>
              <a:buNone/>
            </a:pPr>
            <a:r>
              <a:rPr lang="en-US" sz="1442" dirty="0">
                <a:solidFill>
                  <a:srgbClr val="383838"/>
                </a:solidFill>
                <a:latin typeface="Patrick Hand" pitchFamily="34" charset="0"/>
                <a:ea typeface="Patrick Hand" pitchFamily="34" charset="-122"/>
                <a:cs typeface="Patrick Hand" pitchFamily="34" charset="-120"/>
              </a:rPr>
              <a:t>Creating a visually appealing and user-friendly interface was essential for user engagement. We conducted extensive user testing and incorporated feedback to enhance usability, navigation, and overall user experience.</a:t>
            </a:r>
            <a:endParaRPr lang="en-US" sz="1442" dirty="0"/>
          </a:p>
        </p:txBody>
      </p:sp>
      <p:pic>
        <p:nvPicPr>
          <p:cNvPr id="22"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9D9D9"/>
          </a:solidFill>
          <a:ln/>
        </p:spPr>
      </p:sp>
      <p:sp>
        <p:nvSpPr>
          <p:cNvPr id="3" name="Shape 1"/>
          <p:cNvSpPr/>
          <p:nvPr/>
        </p:nvSpPr>
        <p:spPr>
          <a:xfrm>
            <a:off x="0" y="0"/>
            <a:ext cx="14630400" cy="8229600"/>
          </a:xfrm>
          <a:prstGeom prst="rect">
            <a:avLst/>
          </a:prstGeom>
          <a:solidFill>
            <a:srgbClr val="F7F7F7"/>
          </a:solidFill>
          <a:ln/>
        </p:spPr>
      </p:sp>
      <p:pic>
        <p:nvPicPr>
          <p:cNvPr id="4" name="Image 0" descr="preencoded.png">    </p:cNvPr>
          <p:cNvPicPr>
            <a:picLocks noChangeAspect="1"/>
          </p:cNvPicPr>
          <p:nvPr/>
        </p:nvPicPr>
        <p:blipFill>
          <a:blip r:embed="rId1"/>
          <a:stretch>
            <a:fillRect/>
          </a:stretch>
        </p:blipFill>
        <p:spPr>
          <a:xfrm>
            <a:off x="0" y="0"/>
            <a:ext cx="14630400" cy="3086100"/>
          </a:xfrm>
          <a:prstGeom prst="rect">
            <a:avLst/>
          </a:prstGeom>
        </p:spPr>
      </p:pic>
      <p:sp>
        <p:nvSpPr>
          <p:cNvPr id="5" name="Text 2"/>
          <p:cNvSpPr/>
          <p:nvPr/>
        </p:nvSpPr>
        <p:spPr>
          <a:xfrm>
            <a:off x="1920716" y="4176474"/>
            <a:ext cx="7969210" cy="617101"/>
          </a:xfrm>
          <a:prstGeom prst="rect">
            <a:avLst/>
          </a:prstGeom>
          <a:noFill/>
          <a:ln/>
        </p:spPr>
        <p:txBody>
          <a:bodyPr wrap="none" rtlCol="0" anchor="t"/>
          <a:lstStyle/>
          <a:p>
            <a:pPr indent="0" marL="0">
              <a:lnSpc>
                <a:spcPts val="4860"/>
              </a:lnSpc>
              <a:buNone/>
            </a:pPr>
            <a:r>
              <a:rPr lang="en-US" sz="3888" dirty="0">
                <a:solidFill>
                  <a:srgbClr val="383838"/>
                </a:solidFill>
                <a:latin typeface="Patrick Hand" pitchFamily="34" charset="0"/>
                <a:ea typeface="Patrick Hand" pitchFamily="34" charset="-122"/>
                <a:cs typeface="Patrick Hand" pitchFamily="34" charset="-120"/>
              </a:rPr>
              <a:t>Learnings: Fueling Future Culinary Creations</a:t>
            </a:r>
            <a:endParaRPr lang="en-US" sz="3888" dirty="0"/>
          </a:p>
        </p:txBody>
      </p:sp>
      <p:sp>
        <p:nvSpPr>
          <p:cNvPr id="6" name="Text 3"/>
          <p:cNvSpPr/>
          <p:nvPr/>
        </p:nvSpPr>
        <p:spPr>
          <a:xfrm>
            <a:off x="1920716" y="5163860"/>
            <a:ext cx="10788968" cy="1975247"/>
          </a:xfrm>
          <a:prstGeom prst="rect">
            <a:avLst/>
          </a:prstGeom>
          <a:noFill/>
          <a:ln/>
        </p:spPr>
        <p:txBody>
          <a:bodyPr wrap="square" rtlCol="0" anchor="t"/>
          <a:lstStyle/>
          <a:p>
            <a:pPr indent="0" marL="0">
              <a:lnSpc>
                <a:spcPts val="3110"/>
              </a:lnSpc>
              <a:buNone/>
            </a:pPr>
            <a:r>
              <a:rPr lang="en-US" sz="1944" dirty="0">
                <a:solidFill>
                  <a:srgbClr val="383838"/>
                </a:solidFill>
                <a:latin typeface="Patrick Hand" pitchFamily="34" charset="0"/>
                <a:ea typeface="Patrick Hand" pitchFamily="34" charset="-122"/>
                <a:cs typeface="Patrick Hand" pitchFamily="34" charset="-120"/>
              </a:rPr>
              <a:t>This project provided valuable insights into the intricacies of web development, database management, and API integration. We gained hands-on experience with various technologies, honed our problem-solving skills, and deepened our understanding of software development methodologies. This project has fueled our passion for building innovative and user-centric applications, and we are eager to apply these learnings to future projects that contribute to a better world.</a:t>
            </a:r>
            <a:endParaRPr lang="en-US" sz="1944" dirty="0"/>
          </a:p>
        </p:txBody>
      </p:sp>
      <p:pic>
        <p:nvPicPr>
          <p:cNvPr id="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2024-07-23T18:20:38Z</dcterms:created>
  <dcterms:modified xsi:type="dcterms:W3CDTF">2024-07-23T18:20:38Z</dcterms:modified>
</cp:coreProperties>
</file>